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13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29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25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0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53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95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365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8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1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4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18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49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3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21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6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52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8.gif"/><Relationship Id="rId7" Type="http://schemas.openxmlformats.org/officeDocument/2006/relationships/image" Target="../media/image20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gif"/><Relationship Id="rId4" Type="http://schemas.openxmlformats.org/officeDocument/2006/relationships/image" Target="../media/image21.gif"/><Relationship Id="rId9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E049-C0A8-4E62-9F23-F1E850FB6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02379"/>
            <a:ext cx="9440034" cy="1828801"/>
          </a:xfrm>
        </p:spPr>
        <p:txBody>
          <a:bodyPr/>
          <a:lstStyle/>
          <a:p>
            <a:r>
              <a:rPr lang="en-GB" b="1" dirty="0">
                <a:effectLst/>
                <a:latin typeface="Adobe Caslon Pro Bold" panose="0205070206050A020403" pitchFamily="18" charset="0"/>
              </a:rPr>
              <a:t>Gradient-based 3D mesh style transfer using 2D supervision</a:t>
            </a:r>
            <a:endParaRPr lang="en-IN" dirty="0">
              <a:latin typeface="Adobe Caslon Pro Bold" panose="0205070206050A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F96F-6C99-4626-A053-EDC6AEBA7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586285"/>
            <a:ext cx="9440034" cy="1049867"/>
          </a:xfrm>
        </p:spPr>
        <p:txBody>
          <a:bodyPr/>
          <a:lstStyle/>
          <a:p>
            <a:r>
              <a:rPr lang="en-IN" u="sng" dirty="0"/>
              <a:t>Abhishek </a:t>
            </a:r>
            <a:r>
              <a:rPr lang="en-IN" u="sng" dirty="0" err="1"/>
              <a:t>Lalwani</a:t>
            </a:r>
            <a:r>
              <a:rPr lang="en-IN" dirty="0"/>
              <a:t>, </a:t>
            </a:r>
            <a:r>
              <a:rPr lang="en-IN" u="sng" dirty="0"/>
              <a:t>Himanshu Gupta</a:t>
            </a:r>
            <a:r>
              <a:rPr lang="en-IN" dirty="0"/>
              <a:t>, and </a:t>
            </a:r>
            <a:r>
              <a:rPr lang="en-IN" u="sng" dirty="0" err="1"/>
              <a:t>Rushikesh</a:t>
            </a:r>
            <a:r>
              <a:rPr lang="en-IN" u="sng" dirty="0"/>
              <a:t> </a:t>
            </a:r>
            <a:r>
              <a:rPr lang="en-IN" u="sng" dirty="0" err="1"/>
              <a:t>Dudhat</a:t>
            </a:r>
            <a:endParaRPr lang="en-IN" u="sng" dirty="0"/>
          </a:p>
          <a:p>
            <a:r>
              <a:rPr lang="en-IN" dirty="0"/>
              <a:t>University of Massachusetts </a:t>
            </a:r>
            <a:r>
              <a:rPr lang="en-IN" dirty="0">
                <a:solidFill>
                  <a:schemeClr val="accent1"/>
                </a:solidFill>
              </a:rPr>
              <a:t>Amherst</a:t>
            </a:r>
          </a:p>
        </p:txBody>
      </p:sp>
      <p:pic>
        <p:nvPicPr>
          <p:cNvPr id="5" name="Picture 4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9159211E-D42E-4E2A-84E4-AB253508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2" y="3791503"/>
            <a:ext cx="2133600" cy="21336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85C1B65-B179-4C8E-980D-07FB693CB54B}"/>
              </a:ext>
            </a:extLst>
          </p:cNvPr>
          <p:cNvSpPr/>
          <p:nvPr/>
        </p:nvSpPr>
        <p:spPr>
          <a:xfrm>
            <a:off x="6780323" y="4707713"/>
            <a:ext cx="166012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icture containing paper, food, piece, cheese&#10;&#10;Description automatically generated">
            <a:extLst>
              <a:ext uri="{FF2B5EF4-FFF2-40B4-BE49-F238E27FC236}">
                <a16:creationId xmlns:a16="http://schemas.microsoft.com/office/drawing/2014/main" id="{BA14EFB7-AD64-4BC6-981A-2A6E1494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27" y="3791503"/>
            <a:ext cx="2133600" cy="2133600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16A44E18-DDCF-49DD-B734-DE882D3E5986}"/>
              </a:ext>
            </a:extLst>
          </p:cNvPr>
          <p:cNvSpPr/>
          <p:nvPr/>
        </p:nvSpPr>
        <p:spPr>
          <a:xfrm>
            <a:off x="3562166" y="4680749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A49DF2-2D2E-475B-B40D-E598397FB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92" y="3791503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A0F-569D-4CCC-94C3-49B6E6F5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Implemented Architecture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514D2E-348D-4986-83E1-F24430513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751806"/>
            <a:ext cx="7991475" cy="4019550"/>
          </a:xfrm>
        </p:spPr>
      </p:pic>
    </p:spTree>
    <p:extLst>
      <p:ext uri="{BB962C8B-B14F-4D97-AF65-F5344CB8AC3E}">
        <p14:creationId xmlns:p14="http://schemas.microsoft.com/office/powerpoint/2010/main" val="82528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3893-D5F6-4EE5-80F6-F10B60B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Chainer vs </a:t>
            </a:r>
            <a:r>
              <a:rPr lang="en-IN" dirty="0" err="1"/>
              <a:t>Pytorch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3E63-99B7-4948-B8C4-86273D71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181" y="2000079"/>
            <a:ext cx="10353762" cy="4058751"/>
          </a:xfrm>
        </p:spPr>
        <p:txBody>
          <a:bodyPr>
            <a:normAutofit/>
          </a:bodyPr>
          <a:lstStyle/>
          <a:p>
            <a:r>
              <a:rPr lang="en-IN" sz="2800" dirty="0"/>
              <a:t>Removed dependencies on chainer and other older frameworks.</a:t>
            </a:r>
          </a:p>
          <a:p>
            <a:r>
              <a:rPr lang="en-IN" sz="2800" dirty="0"/>
              <a:t>Pipeline now running on latest versions of libraries: </a:t>
            </a:r>
            <a:r>
              <a:rPr lang="en-IN" sz="2800" dirty="0" err="1"/>
              <a:t>Pytorch</a:t>
            </a:r>
            <a:r>
              <a:rPr lang="en-IN" sz="2800" dirty="0"/>
              <a:t>, CUDA 11.2</a:t>
            </a:r>
          </a:p>
          <a:p>
            <a:r>
              <a:rPr lang="en-IN" sz="2800" dirty="0"/>
              <a:t>Easier to setup</a:t>
            </a:r>
          </a:p>
          <a:p>
            <a:r>
              <a:rPr lang="en-IN" sz="2800" dirty="0"/>
              <a:t>Easier to run</a:t>
            </a:r>
          </a:p>
        </p:txBody>
      </p:sp>
    </p:spTree>
    <p:extLst>
      <p:ext uri="{BB962C8B-B14F-4D97-AF65-F5344CB8AC3E}">
        <p14:creationId xmlns:p14="http://schemas.microsoft.com/office/powerpoint/2010/main" val="428316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E2B4-8076-4028-A560-547605AD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ABBB-2C36-4FBF-B6E4-D8329DADE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Content Loss: </a:t>
            </a:r>
            <a:r>
              <a:rPr lang="en-IN" dirty="0"/>
              <a:t>Between original mesh and deformed mesh.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Style Loss: </a:t>
            </a:r>
            <a:r>
              <a:rPr lang="en-IN" dirty="0"/>
              <a:t>Between vgg16 feature maps of rendered and style images.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TV Loss: </a:t>
            </a:r>
            <a:r>
              <a:rPr lang="en-IN" dirty="0"/>
              <a:t>Between Adjacent pixels of rendered images.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Optimizer:</a:t>
            </a:r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dirty="0"/>
              <a:t>(</a:t>
            </a:r>
            <a:r>
              <a:rPr lang="en-IN" dirty="0" err="1"/>
              <a:t>W</a:t>
            </a:r>
            <a:r>
              <a:rPr lang="en-IN" sz="1400" dirty="0" err="1"/>
              <a:t>c</a:t>
            </a:r>
            <a:r>
              <a:rPr lang="en-IN" sz="1400" dirty="0"/>
              <a:t> </a:t>
            </a:r>
            <a:r>
              <a:rPr lang="en-IN" dirty="0"/>
              <a:t>* Content Loss) + (</a:t>
            </a:r>
            <a:r>
              <a:rPr lang="en-IN" dirty="0" err="1"/>
              <a:t>W</a:t>
            </a:r>
            <a:r>
              <a:rPr lang="en-IN" sz="1600" dirty="0" err="1"/>
              <a:t>s</a:t>
            </a:r>
            <a:r>
              <a:rPr lang="en-IN" dirty="0"/>
              <a:t> * Style Loss) + (</a:t>
            </a:r>
            <a:r>
              <a:rPr lang="en-IN" dirty="0" err="1"/>
              <a:t>W</a:t>
            </a:r>
            <a:r>
              <a:rPr lang="en-IN" sz="1400" dirty="0" err="1"/>
              <a:t>tv</a:t>
            </a:r>
            <a:r>
              <a:rPr lang="en-IN" dirty="0"/>
              <a:t> * TV Loss)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74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19D0-7762-4432-9FCA-51037DBB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639"/>
            <a:ext cx="10353762" cy="970450"/>
          </a:xfrm>
        </p:spPr>
        <p:txBody>
          <a:bodyPr/>
          <a:lstStyle/>
          <a:p>
            <a:r>
              <a:rPr lang="en-IN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D1AE-BA44-4793-B6FB-3F8683F1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395" y="1270631"/>
            <a:ext cx="10353762" cy="4058751"/>
          </a:xfrm>
        </p:spPr>
        <p:txBody>
          <a:bodyPr/>
          <a:lstStyle/>
          <a:p>
            <a:r>
              <a:rPr lang="en-IN" dirty="0"/>
              <a:t>Object Meshes(.</a:t>
            </a:r>
            <a:r>
              <a:rPr lang="en-IN" dirty="0" err="1"/>
              <a:t>obj</a:t>
            </a:r>
            <a:r>
              <a:rPr lang="en-IN" dirty="0"/>
              <a:t>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Style Images(.jpg):</a:t>
            </a:r>
          </a:p>
          <a:p>
            <a:endParaRPr lang="en-IN" dirty="0"/>
          </a:p>
        </p:txBody>
      </p:sp>
      <p:pic>
        <p:nvPicPr>
          <p:cNvPr id="5" name="Picture 4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9F26D9CE-EC9E-4226-89E6-07C02AF4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57" y="1908942"/>
            <a:ext cx="1867998" cy="1867998"/>
          </a:xfrm>
          <a:prstGeom prst="rect">
            <a:avLst/>
          </a:prstGeom>
        </p:spPr>
      </p:pic>
      <p:pic>
        <p:nvPicPr>
          <p:cNvPr id="7" name="Picture 6" descr="A picture containing kitchenware, pot&#10;&#10;Description automatically generated">
            <a:extLst>
              <a:ext uri="{FF2B5EF4-FFF2-40B4-BE49-F238E27FC236}">
                <a16:creationId xmlns:a16="http://schemas.microsoft.com/office/drawing/2014/main" id="{DB9A71CD-81B1-4D98-AFD6-35B9C8D0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70" y="1908942"/>
            <a:ext cx="1867998" cy="186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A2517-CA9E-4CD5-8166-0EBBF2718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57" y="4536713"/>
            <a:ext cx="1867998" cy="1867998"/>
          </a:xfrm>
          <a:prstGeom prst="rect">
            <a:avLst/>
          </a:prstGeom>
        </p:spPr>
      </p:pic>
      <p:pic>
        <p:nvPicPr>
          <p:cNvPr id="13" name="Picture 12" descr="A picture containing outdoor, yellow&#10;&#10;Description automatically generated">
            <a:extLst>
              <a:ext uri="{FF2B5EF4-FFF2-40B4-BE49-F238E27FC236}">
                <a16:creationId xmlns:a16="http://schemas.microsoft.com/office/drawing/2014/main" id="{CE555CE6-2B35-489B-83DD-174EFC700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71" y="4497647"/>
            <a:ext cx="1867998" cy="18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2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FA96-814F-4CF1-B21B-26B0A9C1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D129-64CB-4C76-9A29-3572C559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3D textured Object: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 descr="A picture containing dessert, jellyfish, hydrozoan&#10;&#10;Description automatically generated">
            <a:extLst>
              <a:ext uri="{FF2B5EF4-FFF2-40B4-BE49-F238E27FC236}">
                <a16:creationId xmlns:a16="http://schemas.microsoft.com/office/drawing/2014/main" id="{15B3C789-A815-4E83-BB1E-2BDF7B59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05" y="2542624"/>
            <a:ext cx="2438400" cy="2438400"/>
          </a:xfrm>
          <a:prstGeom prst="rect">
            <a:avLst/>
          </a:prstGeom>
        </p:spPr>
      </p:pic>
      <p:pic>
        <p:nvPicPr>
          <p:cNvPr id="11" name="Picture 10" descr="A picture containing food, dessert&#10;&#10;Description automatically generated">
            <a:extLst>
              <a:ext uri="{FF2B5EF4-FFF2-40B4-BE49-F238E27FC236}">
                <a16:creationId xmlns:a16="http://schemas.microsoft.com/office/drawing/2014/main" id="{042CA762-EA01-44E9-894A-FB798E34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95" y="254262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4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3DD-2C3E-4692-B0F0-8BC2FAB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with Baseline</a:t>
            </a:r>
          </a:p>
        </p:txBody>
      </p:sp>
      <p:pic>
        <p:nvPicPr>
          <p:cNvPr id="4" name="Content Placeholder 3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848210AB-E200-4F39-A1FA-08E0C1B01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187819"/>
            <a:ext cx="1461415" cy="1461415"/>
          </a:xfrm>
          <a:prstGeom prst="rect">
            <a:avLst/>
          </a:prstGeom>
        </p:spPr>
      </p:pic>
      <p:pic>
        <p:nvPicPr>
          <p:cNvPr id="5" name="Picture 4" descr="A picture containing painted, colorful, painting&#10;&#10;Description automatically generated">
            <a:extLst>
              <a:ext uri="{FF2B5EF4-FFF2-40B4-BE49-F238E27FC236}">
                <a16:creationId xmlns:a16="http://schemas.microsoft.com/office/drawing/2014/main" id="{C0A0DDAC-E321-4AD8-B5AF-C803F390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04" y="3187819"/>
            <a:ext cx="1461415" cy="1461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84791-78C2-4402-997B-D4ADEDB9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3987553"/>
            <a:ext cx="1948874" cy="194887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2BC9993E-7669-4D35-99E3-DB28A4D344B0}"/>
              </a:ext>
            </a:extLst>
          </p:cNvPr>
          <p:cNvSpPr/>
          <p:nvPr/>
        </p:nvSpPr>
        <p:spPr>
          <a:xfrm>
            <a:off x="2600559" y="3714008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526BB0-39C4-41E2-B3D9-00333D790B0C}"/>
              </a:ext>
            </a:extLst>
          </p:cNvPr>
          <p:cNvSpPr/>
          <p:nvPr/>
        </p:nvSpPr>
        <p:spPr>
          <a:xfrm>
            <a:off x="5012037" y="3632446"/>
            <a:ext cx="3817927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11F1A-D0E5-4BC7-A9BA-6691FB28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1480126"/>
            <a:ext cx="1948874" cy="1948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0A35B-7438-4196-B7E7-2FDB94803267}"/>
              </a:ext>
            </a:extLst>
          </p:cNvPr>
          <p:cNvSpPr txBox="1"/>
          <p:nvPr/>
        </p:nvSpPr>
        <p:spPr>
          <a:xfrm>
            <a:off x="5090081" y="491215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2073BF-3032-4FB3-8A2E-567C85032D3B}"/>
              </a:ext>
            </a:extLst>
          </p:cNvPr>
          <p:cNvSpPr txBox="1"/>
          <p:nvPr/>
        </p:nvSpPr>
        <p:spPr>
          <a:xfrm>
            <a:off x="5171634" y="233851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5036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3DD-2C3E-4692-B0F0-8BC2FAB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with Baseline</a:t>
            </a:r>
          </a:p>
        </p:txBody>
      </p:sp>
      <p:pic>
        <p:nvPicPr>
          <p:cNvPr id="4" name="Content Placeholder 3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848210AB-E200-4F39-A1FA-08E0C1B01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187819"/>
            <a:ext cx="1461415" cy="1461415"/>
          </a:xfrm>
          <a:prstGeom prst="rect">
            <a:avLst/>
          </a:prstGeom>
        </p:spPr>
      </p:pic>
      <p:pic>
        <p:nvPicPr>
          <p:cNvPr id="5" name="Picture 4" descr="A picture containing painted, colorful, painting&#10;&#10;Description automatically generated">
            <a:extLst>
              <a:ext uri="{FF2B5EF4-FFF2-40B4-BE49-F238E27FC236}">
                <a16:creationId xmlns:a16="http://schemas.microsoft.com/office/drawing/2014/main" id="{C0A0DDAC-E321-4AD8-B5AF-C803F390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04" y="3187819"/>
            <a:ext cx="1461415" cy="1461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84791-78C2-4402-997B-D4ADEDB9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3987553"/>
            <a:ext cx="1948874" cy="194887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2BC9993E-7669-4D35-99E3-DB28A4D344B0}"/>
              </a:ext>
            </a:extLst>
          </p:cNvPr>
          <p:cNvSpPr/>
          <p:nvPr/>
        </p:nvSpPr>
        <p:spPr>
          <a:xfrm>
            <a:off x="2600559" y="3714008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526BB0-39C4-41E2-B3D9-00333D790B0C}"/>
              </a:ext>
            </a:extLst>
          </p:cNvPr>
          <p:cNvSpPr/>
          <p:nvPr/>
        </p:nvSpPr>
        <p:spPr>
          <a:xfrm>
            <a:off x="5012037" y="3632446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11F1A-D0E5-4BC7-A9BA-6691FB28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1480126"/>
            <a:ext cx="1948874" cy="1948874"/>
          </a:xfrm>
          <a:prstGeom prst="rect">
            <a:avLst/>
          </a:prstGeom>
        </p:spPr>
      </p:pic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520F2B24-F72D-4512-8E53-5A3E15134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85" y="3987553"/>
            <a:ext cx="1948874" cy="1948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E88BD-7AC3-4E11-929B-A87B5F25B880}"/>
              </a:ext>
            </a:extLst>
          </p:cNvPr>
          <p:cNvSpPr txBox="1"/>
          <p:nvPr/>
        </p:nvSpPr>
        <p:spPr>
          <a:xfrm>
            <a:off x="6762727" y="5925234"/>
            <a:ext cx="189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Before Explicit </a:t>
            </a:r>
            <a:br>
              <a:rPr lang="en-IN" dirty="0"/>
            </a:br>
            <a:r>
              <a:rPr lang="en-IN" dirty="0"/>
              <a:t>Texture mapping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A1211-0033-4F4C-AE23-2F8FE53AB32C}"/>
              </a:ext>
            </a:extLst>
          </p:cNvPr>
          <p:cNvSpPr txBox="1"/>
          <p:nvPr/>
        </p:nvSpPr>
        <p:spPr>
          <a:xfrm>
            <a:off x="9382173" y="5936427"/>
            <a:ext cx="189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After Explicit </a:t>
            </a:r>
            <a:br>
              <a:rPr lang="en-IN" dirty="0"/>
            </a:br>
            <a:r>
              <a:rPr lang="en-IN" dirty="0"/>
              <a:t>Texture mapping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B6BAD-99DD-435B-AC36-5E6ABFB9BF13}"/>
              </a:ext>
            </a:extLst>
          </p:cNvPr>
          <p:cNvSpPr txBox="1"/>
          <p:nvPr/>
        </p:nvSpPr>
        <p:spPr>
          <a:xfrm>
            <a:off x="5171634" y="233851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F97F7-B39F-47B6-B48C-5C8C6E1BCB1B}"/>
              </a:ext>
            </a:extLst>
          </p:cNvPr>
          <p:cNvSpPr txBox="1"/>
          <p:nvPr/>
        </p:nvSpPr>
        <p:spPr>
          <a:xfrm>
            <a:off x="5090081" y="491215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Work</a:t>
            </a:r>
          </a:p>
        </p:txBody>
      </p:sp>
    </p:spTree>
    <p:extLst>
      <p:ext uri="{BB962C8B-B14F-4D97-AF65-F5344CB8AC3E}">
        <p14:creationId xmlns:p14="http://schemas.microsoft.com/office/powerpoint/2010/main" val="22065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6092-A2D9-4224-AB53-2B5D96BC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</a:t>
            </a:r>
          </a:p>
        </p:txBody>
      </p:sp>
      <p:pic>
        <p:nvPicPr>
          <p:cNvPr id="5" name="Content Placeholder 4" descr="A picture containing reptile&#10;&#10;Description automatically generated">
            <a:extLst>
              <a:ext uri="{FF2B5EF4-FFF2-40B4-BE49-F238E27FC236}">
                <a16:creationId xmlns:a16="http://schemas.microsoft.com/office/drawing/2014/main" id="{A480F795-73AE-4A73-A95A-CDA3341C9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15" y="4006108"/>
            <a:ext cx="1582137" cy="15821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BEDCF-97E2-4849-9E61-EAED77AA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15" y="1580050"/>
            <a:ext cx="1582137" cy="1582137"/>
          </a:xfrm>
          <a:prstGeom prst="rect">
            <a:avLst/>
          </a:prstGeom>
        </p:spPr>
      </p:pic>
      <p:pic>
        <p:nvPicPr>
          <p:cNvPr id="9" name="Picture 8" descr="A picture containing dessert, jellyfish, hydrozoan&#10;&#10;Description automatically generated">
            <a:extLst>
              <a:ext uri="{FF2B5EF4-FFF2-40B4-BE49-F238E27FC236}">
                <a16:creationId xmlns:a16="http://schemas.microsoft.com/office/drawing/2014/main" id="{F61FB44D-40BB-439A-B779-624117FE4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91" y="4006108"/>
            <a:ext cx="1582137" cy="1582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CD52D-1D89-4B24-8AF7-9F249AEC7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91" y="1580050"/>
            <a:ext cx="1582137" cy="1582137"/>
          </a:xfrm>
          <a:prstGeom prst="rect">
            <a:avLst/>
          </a:prstGeom>
        </p:spPr>
      </p:pic>
      <p:pic>
        <p:nvPicPr>
          <p:cNvPr id="13" name="Picture 12" descr="A picture containing aircraft&#10;&#10;Description automatically generated">
            <a:extLst>
              <a:ext uri="{FF2B5EF4-FFF2-40B4-BE49-F238E27FC236}">
                <a16:creationId xmlns:a16="http://schemas.microsoft.com/office/drawing/2014/main" id="{53B3FD64-3671-46B8-B7FF-EA28271EF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93" y="1580050"/>
            <a:ext cx="1582137" cy="1582137"/>
          </a:xfrm>
          <a:prstGeom prst="rect">
            <a:avLst/>
          </a:prstGeom>
        </p:spPr>
      </p:pic>
      <p:pic>
        <p:nvPicPr>
          <p:cNvPr id="15" name="Picture 14" descr="A picture containing outdoor, yellow&#10;&#10;Description automatically generated">
            <a:extLst>
              <a:ext uri="{FF2B5EF4-FFF2-40B4-BE49-F238E27FC236}">
                <a16:creationId xmlns:a16="http://schemas.microsoft.com/office/drawing/2014/main" id="{FF578419-2F12-4C80-90F8-0282F8679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92" y="4006108"/>
            <a:ext cx="1582137" cy="15821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CC41F6-04C3-4443-BD2F-00693ED7D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16" y="4006108"/>
            <a:ext cx="1582137" cy="1582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7FEFE-AFD2-46A8-8111-2EE0B65853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00" y="1580049"/>
            <a:ext cx="1582137" cy="158213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EEFA5C-9518-4739-A9D4-CD032744C82A}"/>
              </a:ext>
            </a:extLst>
          </p:cNvPr>
          <p:cNvSpPr/>
          <p:nvPr/>
        </p:nvSpPr>
        <p:spPr>
          <a:xfrm>
            <a:off x="2782072" y="2193564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5560F9-B9D4-45E5-AC6F-1863F3734B7E}"/>
              </a:ext>
            </a:extLst>
          </p:cNvPr>
          <p:cNvSpPr/>
          <p:nvPr/>
        </p:nvSpPr>
        <p:spPr>
          <a:xfrm>
            <a:off x="2815016" y="4619622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8BF74D-C32F-4AC6-AC06-C74627451F7F}"/>
              </a:ext>
            </a:extLst>
          </p:cNvPr>
          <p:cNvSpPr/>
          <p:nvPr/>
        </p:nvSpPr>
        <p:spPr>
          <a:xfrm>
            <a:off x="8043465" y="2193564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EDB37C-79CF-4DF3-A761-006FE42A8D0E}"/>
              </a:ext>
            </a:extLst>
          </p:cNvPr>
          <p:cNvSpPr/>
          <p:nvPr/>
        </p:nvSpPr>
        <p:spPr>
          <a:xfrm>
            <a:off x="8043465" y="4619622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16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B372-EE63-4BD6-BC1E-C34B0A8F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FBBF-0B36-4C3D-9F90-CB55EE7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Mesh vs other topologies for texture representation.</a:t>
            </a:r>
          </a:p>
          <a:p>
            <a:endParaRPr lang="en-IN" dirty="0"/>
          </a:p>
          <a:p>
            <a:r>
              <a:rPr lang="en-IN" dirty="0"/>
              <a:t>Rendering for mesh editing.</a:t>
            </a:r>
          </a:p>
          <a:p>
            <a:endParaRPr lang="en-IN" dirty="0"/>
          </a:p>
          <a:p>
            <a:r>
              <a:rPr lang="en-IN" dirty="0"/>
              <a:t>Leveraging 2D style transfer in the world of 3D.</a:t>
            </a:r>
          </a:p>
          <a:p>
            <a:endParaRPr lang="en-IN" dirty="0"/>
          </a:p>
          <a:p>
            <a:r>
              <a:rPr lang="en-IN" dirty="0"/>
              <a:t>Implemented a </a:t>
            </a:r>
            <a:r>
              <a:rPr lang="en-IN" dirty="0" err="1"/>
              <a:t>Pytorch</a:t>
            </a:r>
            <a:r>
              <a:rPr lang="en-IN" dirty="0"/>
              <a:t> version of already existing Neural renderer based 3D style transfer model.</a:t>
            </a:r>
          </a:p>
        </p:txBody>
      </p:sp>
    </p:spTree>
    <p:extLst>
      <p:ext uri="{BB962C8B-B14F-4D97-AF65-F5344CB8AC3E}">
        <p14:creationId xmlns:p14="http://schemas.microsoft.com/office/powerpoint/2010/main" val="16834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0B4-BF25-43D3-826C-EA4E318E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EDA3-E308-40A9-A188-E1374F2D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Experimenting with dynamic learning rate to adopt for every texture object combination.</a:t>
            </a:r>
          </a:p>
          <a:p>
            <a:endParaRPr lang="en-IN" dirty="0"/>
          </a:p>
          <a:p>
            <a:r>
              <a:rPr lang="en-IN" dirty="0"/>
              <a:t>Style transfer using other optimized loss functions, like one used in cycle GANs.</a:t>
            </a:r>
          </a:p>
          <a:p>
            <a:endParaRPr lang="en-IN" dirty="0"/>
          </a:p>
          <a:p>
            <a:r>
              <a:rPr lang="en-IN" dirty="0"/>
              <a:t>Use different network for feature extraction like </a:t>
            </a:r>
            <a:r>
              <a:rPr lang="en-IN" dirty="0" err="1"/>
              <a:t>ResNet</a:t>
            </a:r>
            <a:r>
              <a:rPr lang="en-IN" dirty="0"/>
              <a:t> and compare the performance.</a:t>
            </a:r>
          </a:p>
          <a:p>
            <a:endParaRPr lang="en-IN" dirty="0"/>
          </a:p>
          <a:p>
            <a:r>
              <a:rPr lang="en-IN" dirty="0"/>
              <a:t>Automating the calculation of optimal hyperparameter .</a:t>
            </a:r>
          </a:p>
        </p:txBody>
      </p:sp>
    </p:spTree>
    <p:extLst>
      <p:ext uri="{BB962C8B-B14F-4D97-AF65-F5344CB8AC3E}">
        <p14:creationId xmlns:p14="http://schemas.microsoft.com/office/powerpoint/2010/main" val="104896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259-2BCF-46BF-840F-0909DB67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D5B0-11CE-438A-B625-17DFB5069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2D Style Transfer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AEB5A-D2BC-4F73-83C1-41A55EA8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16" y="2285999"/>
            <a:ext cx="2285999" cy="2285999"/>
          </a:xfrm>
          <a:prstGeom prst="rect">
            <a:avLst/>
          </a:prstGeom>
        </p:spPr>
      </p:pic>
      <p:pic>
        <p:nvPicPr>
          <p:cNvPr id="10" name="Picture 9" descr="A picture containing painting&#10;&#10;Description automatically generated">
            <a:extLst>
              <a:ext uri="{FF2B5EF4-FFF2-40B4-BE49-F238E27FC236}">
                <a16:creationId xmlns:a16="http://schemas.microsoft.com/office/drawing/2014/main" id="{B7C84102-6128-4D99-B47F-60EE96B08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64" y="2286000"/>
            <a:ext cx="2285999" cy="2285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3770D-6B10-46AA-A169-58B376EB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59" y="2285999"/>
            <a:ext cx="2285999" cy="2285999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F28C8841-BF42-4683-9256-80F6E98BE57F}"/>
              </a:ext>
            </a:extLst>
          </p:cNvPr>
          <p:cNvSpPr/>
          <p:nvPr/>
        </p:nvSpPr>
        <p:spPr>
          <a:xfrm>
            <a:off x="4034392" y="3224480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246DB0-026D-44CC-9273-0C1866B816C8}"/>
              </a:ext>
            </a:extLst>
          </p:cNvPr>
          <p:cNvSpPr/>
          <p:nvPr/>
        </p:nvSpPr>
        <p:spPr>
          <a:xfrm>
            <a:off x="7203360" y="3251444"/>
            <a:ext cx="132825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1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DF32-E0B7-4081-B5A9-75772478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04" y="2943775"/>
            <a:ext cx="10353762" cy="9704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05AE-A6FD-4802-B229-919DD32B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26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259-2BCF-46BF-840F-0909DB67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D5B0-11CE-438A-B625-17DFB506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243478"/>
          </a:xfrm>
        </p:spPr>
        <p:txBody>
          <a:bodyPr>
            <a:normAutofit/>
          </a:bodyPr>
          <a:lstStyle/>
          <a:p>
            <a:r>
              <a:rPr lang="en-IN" dirty="0"/>
              <a:t>2D Style Transfer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Convolutional Neural Network (CNNs) have achieved considerable success in 2D image understanding in recent years.</a:t>
            </a:r>
          </a:p>
          <a:p>
            <a:r>
              <a:rPr lang="en-IN" dirty="0"/>
              <a:t>Rendering into neural networks has a high potential in 3D world.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AEB5A-D2BC-4F73-83C1-41A55EA8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16" y="2285999"/>
            <a:ext cx="2285999" cy="2285999"/>
          </a:xfrm>
          <a:prstGeom prst="rect">
            <a:avLst/>
          </a:prstGeom>
        </p:spPr>
      </p:pic>
      <p:pic>
        <p:nvPicPr>
          <p:cNvPr id="10" name="Picture 9" descr="A picture containing painting&#10;&#10;Description automatically generated">
            <a:extLst>
              <a:ext uri="{FF2B5EF4-FFF2-40B4-BE49-F238E27FC236}">
                <a16:creationId xmlns:a16="http://schemas.microsoft.com/office/drawing/2014/main" id="{B7C84102-6128-4D99-B47F-60EE96B08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64" y="2286000"/>
            <a:ext cx="2285999" cy="2285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3770D-6B10-46AA-A169-58B376EB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59" y="2285999"/>
            <a:ext cx="2285999" cy="2285999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F28C8841-BF42-4683-9256-80F6E98BE57F}"/>
              </a:ext>
            </a:extLst>
          </p:cNvPr>
          <p:cNvSpPr/>
          <p:nvPr/>
        </p:nvSpPr>
        <p:spPr>
          <a:xfrm>
            <a:off x="4034392" y="3224480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246DB0-026D-44CC-9273-0C1866B816C8}"/>
              </a:ext>
            </a:extLst>
          </p:cNvPr>
          <p:cNvSpPr/>
          <p:nvPr/>
        </p:nvSpPr>
        <p:spPr>
          <a:xfrm>
            <a:off x="7203360" y="3251444"/>
            <a:ext cx="132825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BCF6-AECB-4861-88BD-6AD42DC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00D8-9658-4B84-BB48-4E27DB41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18969"/>
          </a:xfrm>
        </p:spPr>
        <p:txBody>
          <a:bodyPr/>
          <a:lstStyle/>
          <a:p>
            <a:r>
              <a:rPr lang="en-IN" dirty="0"/>
              <a:t>3D Representations:</a:t>
            </a:r>
          </a:p>
          <a:p>
            <a:pPr marL="36900" indent="0">
              <a:buNone/>
            </a:pPr>
            <a:r>
              <a:rPr lang="en-IN" dirty="0"/>
              <a:t>                                       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Voxel </a:t>
            </a:r>
            <a:r>
              <a:rPr lang="en-IN" dirty="0"/>
              <a:t>     vs       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Point-Cloud</a:t>
            </a:r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dirty="0"/>
              <a:t>     vs        </a:t>
            </a:r>
            <a:r>
              <a:rPr lang="en-IN" dirty="0">
                <a:solidFill>
                  <a:schemeClr val="accent1"/>
                </a:solidFill>
              </a:rPr>
              <a:t>Mesh</a:t>
            </a: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Voxel: </a:t>
            </a:r>
            <a:r>
              <a:rPr lang="en-IN" dirty="0"/>
              <a:t>Difficult to process high resolution voxels. Memory and computation inefficient.</a:t>
            </a: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Point-Cloud: </a:t>
            </a:r>
            <a:r>
              <a:rPr lang="en-IN" dirty="0"/>
              <a:t>Do not have surfaces. Difficult to apply texture and lighting.</a:t>
            </a:r>
          </a:p>
        </p:txBody>
      </p:sp>
      <p:pic>
        <p:nvPicPr>
          <p:cNvPr id="1028" name="Picture 4" descr="Electronics | Free Full-Text | A Deep Learning Method for 3D Object  Classification Using the Wave Kernel Signature and A Center Point of the 3D-Triangle  Mesh">
            <a:extLst>
              <a:ext uri="{FF2B5EF4-FFF2-40B4-BE49-F238E27FC236}">
                <a16:creationId xmlns:a16="http://schemas.microsoft.com/office/drawing/2014/main" id="{E538988D-9BCD-48B8-9541-9EC71DC8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01" y="2642055"/>
            <a:ext cx="523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E068-93A0-4A06-9CD2-3ECED60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Texture Mapping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9A1F74-B330-41CC-A3E0-5AEB65A53E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1" y="18360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7DA70-9F14-4067-973E-08F8862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836044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black, dark, ceramic ware&#10;&#10;Description automatically generated">
            <a:extLst>
              <a:ext uri="{FF2B5EF4-FFF2-40B4-BE49-F238E27FC236}">
                <a16:creationId xmlns:a16="http://schemas.microsoft.com/office/drawing/2014/main" id="{67E02ABB-ABCE-45F5-B955-895C4D2A7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55" y="1836044"/>
            <a:ext cx="2438400" cy="24384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91AF1378-59D2-46DF-941C-30A5DC720912}"/>
              </a:ext>
            </a:extLst>
          </p:cNvPr>
          <p:cNvSpPr/>
          <p:nvPr/>
        </p:nvSpPr>
        <p:spPr>
          <a:xfrm>
            <a:off x="3903347" y="2850726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A3AE56-145C-4EEE-BCE7-4A0685E3D72E}"/>
              </a:ext>
            </a:extLst>
          </p:cNvPr>
          <p:cNvSpPr/>
          <p:nvPr/>
        </p:nvSpPr>
        <p:spPr>
          <a:xfrm>
            <a:off x="7337844" y="2877690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91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E068-93A0-4A06-9CD2-3ECED60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Texture Mapping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9A1F74-B330-41CC-A3E0-5AEB65A53E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1" y="18360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7DA70-9F14-4067-973E-08F8862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836044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black, dark, ceramic ware&#10;&#10;Description automatically generated">
            <a:extLst>
              <a:ext uri="{FF2B5EF4-FFF2-40B4-BE49-F238E27FC236}">
                <a16:creationId xmlns:a16="http://schemas.microsoft.com/office/drawing/2014/main" id="{67E02ABB-ABCE-45F5-B955-895C4D2A7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55" y="1836044"/>
            <a:ext cx="2438400" cy="24384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91AF1378-59D2-46DF-941C-30A5DC720912}"/>
              </a:ext>
            </a:extLst>
          </p:cNvPr>
          <p:cNvSpPr/>
          <p:nvPr/>
        </p:nvSpPr>
        <p:spPr>
          <a:xfrm>
            <a:off x="3903347" y="2850726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A3AE56-145C-4EEE-BCE7-4A0685E3D72E}"/>
              </a:ext>
            </a:extLst>
          </p:cNvPr>
          <p:cNvSpPr/>
          <p:nvPr/>
        </p:nvSpPr>
        <p:spPr>
          <a:xfrm>
            <a:off x="7337844" y="2877690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1B3620-A512-490D-916C-067D8C8B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766" y="4530437"/>
            <a:ext cx="10353762" cy="1606496"/>
          </a:xfrm>
        </p:spPr>
        <p:txBody>
          <a:bodyPr/>
          <a:lstStyle/>
          <a:p>
            <a:r>
              <a:rPr lang="en-IN" dirty="0"/>
              <a:t>Does not capture shape changes.</a:t>
            </a:r>
          </a:p>
          <a:p>
            <a:r>
              <a:rPr lang="en-IN" dirty="0"/>
              <a:t>Neural renderer provides a way to edit 3D models intuitively and quickly.</a:t>
            </a:r>
          </a:p>
          <a:p>
            <a:r>
              <a:rPr lang="en-IN" dirty="0"/>
              <a:t>Can be useful in rapid prototyping for product design as well as art production.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71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14B4-2C7B-49D4-8066-77D04F82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4949-0EBD-4A2F-980B-C661C34A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4849-E939-466B-932E-2E432139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162175"/>
            <a:ext cx="6162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9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14B4-2C7B-49D4-8066-77D04F82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4949-0EBD-4A2F-980B-C661C34A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44886"/>
            <a:ext cx="10353762" cy="405875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Conversion from a mesh to an image, or Rendering, involves a discrete operation called rasterization, which prevents back-propagation.</a:t>
            </a:r>
          </a:p>
          <a:p>
            <a:r>
              <a:rPr lang="en-IN" dirty="0"/>
              <a:t>Solved using approximate gradients for rasterization.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4849-E939-466B-932E-2E432139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162175"/>
            <a:ext cx="6162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06D5-9A19-47FD-8D2E-BA64D6F5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47E903-EC2B-404F-B5B9-564380809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2037556"/>
            <a:ext cx="7734300" cy="3448050"/>
          </a:xfrm>
        </p:spPr>
      </p:pic>
    </p:spTree>
    <p:extLst>
      <p:ext uri="{BB962C8B-B14F-4D97-AF65-F5344CB8AC3E}">
        <p14:creationId xmlns:p14="http://schemas.microsoft.com/office/powerpoint/2010/main" val="2284633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290</TotalTime>
  <Words>390</Words>
  <Application>Microsoft Office PowerPoint</Application>
  <PresentationFormat>Widescreen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Adobe Caslon Pro Bold</vt:lpstr>
      <vt:lpstr>Arial</vt:lpstr>
      <vt:lpstr>Calisto MT</vt:lpstr>
      <vt:lpstr>Wingdings 2</vt:lpstr>
      <vt:lpstr>Slate</vt:lpstr>
      <vt:lpstr>Gradient-based 3D mesh style transfer using 2D supervision</vt:lpstr>
      <vt:lpstr>Background</vt:lpstr>
      <vt:lpstr>Background</vt:lpstr>
      <vt:lpstr>Background</vt:lpstr>
      <vt:lpstr>Texture Mapping</vt:lpstr>
      <vt:lpstr>Texture Mapping</vt:lpstr>
      <vt:lpstr>Neural Rendering</vt:lpstr>
      <vt:lpstr>Neural Rendering</vt:lpstr>
      <vt:lpstr>Architecture</vt:lpstr>
      <vt:lpstr>Implemented Architecture</vt:lpstr>
      <vt:lpstr>Chainer vs Pytorch</vt:lpstr>
      <vt:lpstr>Training Errors</vt:lpstr>
      <vt:lpstr>Inputs</vt:lpstr>
      <vt:lpstr>Outputs</vt:lpstr>
      <vt:lpstr>Comparison with Baseline</vt:lpstr>
      <vt:lpstr>Comparison with Baseline</vt:lpstr>
      <vt:lpstr>Observations </vt:lpstr>
      <vt:lpstr>Summary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Gradient-based 3D mesh style transfer using 2D supervision</dc:title>
  <dc:creator>Himanshu Gupta</dc:creator>
  <cp:lastModifiedBy>Himanshu Gupta</cp:lastModifiedBy>
  <cp:revision>19</cp:revision>
  <dcterms:created xsi:type="dcterms:W3CDTF">2021-05-11T01:45:06Z</dcterms:created>
  <dcterms:modified xsi:type="dcterms:W3CDTF">2021-05-11T09:00:30Z</dcterms:modified>
</cp:coreProperties>
</file>